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4377d5ea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4377d5e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4377d5e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4377d5e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4377d5ea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4377d5ea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4377d5ea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4377d5ea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4377d5ea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4377d5ea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4377d5ea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4377d5ea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4377d5ea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4377d5ea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4377d5ea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4377d5ea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377d5ea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377d5ea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4377d5ea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4377d5ea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f234d8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f234d8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4377d5ea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4377d5ea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377d5ea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377d5ea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377d5ea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377d5ea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377d5ea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377d5ea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4377d5ea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4377d5ea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4377d5ea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4377d5ea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4377d5ea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4377d5ea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4f234d86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4f234d86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68d7f69c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68d7f69c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4f234d8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4f234d8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4f234d86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4f234d8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68d7f69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68d7f69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8d7f69c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8d7f69c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8d7f69c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8d7f69c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68d7f69c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68d7f69c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68d7f69c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68d7f69c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habr.com/company/ods/blog/323890/#---mathimg-srchttpshabrastorageorggetprohabrpost_images5d22a36905d22a3690d9add2b7f98ad6e568079c9svg-altl_2-data-texinline-math----regulyarizaciya-logisticheskih-poter" TargetMode="External"/><Relationship Id="rId4" Type="http://schemas.openxmlformats.org/officeDocument/2006/relationships/hyperlink" Target="https://habr.com/post/249215/" TargetMode="External"/><Relationship Id="rId5" Type="http://schemas.openxmlformats.org/officeDocument/2006/relationships/hyperlink" Target="https://towardsdatascience.com/machine-learning-nlp-text-classification-using-scikit-learn-python-and-nltk-c52b92a7c73a" TargetMode="External"/><Relationship Id="rId6" Type="http://schemas.openxmlformats.org/officeDocument/2006/relationships/hyperlink" Target="https://www.analyticsvidhya.com/blog/2018/04/a-comprehensive-guide-to-understand-and-implement-text-classification-in-python/" TargetMode="External"/><Relationship Id="rId7" Type="http://schemas.openxmlformats.org/officeDocument/2006/relationships/hyperlink" Target="https://habr.com/post/258121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569150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>
                <a:solidFill>
                  <a:srgbClr val="000000"/>
                </a:solidFill>
              </a:rPr>
              <a:t>Python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595959"/>
                </a:solidFill>
              </a:rPr>
              <a:t>Лекция 5: Алгоритмы на строках. Классификация</a:t>
            </a:r>
            <a:endParaRPr sz="2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83100" y="0"/>
            <a:ext cx="511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125" y="2931412"/>
            <a:ext cx="2579700" cy="171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5154200" y="827600"/>
            <a:ext cx="38955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Настоящий украинский борщ готовиться из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Сало - неотъемлемая часть украинской кухни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В этом тексте мы кратко рассмотрим особенности японской кухни</a:t>
            </a:r>
            <a:endParaRPr sz="10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….</a:t>
            </a:r>
            <a:endParaRPr sz="1000"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0" y="2645450"/>
            <a:ext cx="38955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Хороший фильм, игра актеров очень понравилась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Фильм на один раз, в целом неплохо, но кот плохо изображал сочувствие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Ну вообще я не любитель ужасов, но теперь всей семьей ходим в костюме клоуна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Это ПРОСТА ТРЕШ!!!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	….</a:t>
            </a:r>
            <a:endParaRPr sz="1000"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5154200" y="1841400"/>
            <a:ext cx="38955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Собаки предпочитаю педигри, вообще они прикольные домашние животные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Африканская гончая такса предпочитает есть из миски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ru" sz="1000"/>
              <a:t>Коты презирают людей, тогда как собаки очень добрык. Коты - это животное из семейства кошачьих….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	….</a:t>
            </a:r>
            <a:endParaRPr sz="1000"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58238" l="49632" r="24301" t="28145"/>
          <a:stretch/>
        </p:blipFill>
        <p:spPr>
          <a:xfrm>
            <a:off x="626650" y="827600"/>
            <a:ext cx="4209173" cy="12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 классификации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Пусть X — множество описаний объектов, Y— множество номеров (или наименований) классов. Существует неизвестная </a:t>
            </a:r>
            <a:r>
              <a:rPr i="1" lang="ru" sz="1050">
                <a:solidFill>
                  <a:srgbClr val="222222"/>
                </a:solidFill>
                <a:highlight>
                  <a:srgbClr val="FFFFFF"/>
                </a:highlight>
              </a:rPr>
              <a:t>целевая зависимость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— отображение из X в Y, значения которой известны только на объектах конечной обучающей выборки.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50" y="1786200"/>
            <a:ext cx="5432549" cy="29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346" y="1707750"/>
            <a:ext cx="2473426" cy="32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2886450" y="4576500"/>
            <a:ext cx="3888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Какой классификатор мы уже знаем?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Классификация. Метрики.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7581" l="5585" r="10550" t="21697"/>
          <a:stretch/>
        </p:blipFill>
        <p:spPr>
          <a:xfrm>
            <a:off x="-42600" y="1000075"/>
            <a:ext cx="3834000" cy="24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350" y="1683601"/>
            <a:ext cx="1710050" cy="310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825" y="351100"/>
            <a:ext cx="4251176" cy="24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5143500" y="3611250"/>
            <a:ext cx="3888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Придумаем случай, когда они не работают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Классификация. Метрики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7283" r="7530" t="0"/>
          <a:stretch/>
        </p:blipFill>
        <p:spPr>
          <a:xfrm>
            <a:off x="333000" y="1238250"/>
            <a:ext cx="38947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1300797"/>
            <a:ext cx="4297951" cy="9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4914900" y="2620650"/>
            <a:ext cx="3888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Придумаем случай, когда они не работают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Поиграемся с метриками.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311700" y="1152475"/>
            <a:ext cx="3888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Придумаем случай, когда они не работают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00500" y="1983150"/>
            <a:ext cx="5475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Сгенерировать в ноутбуке выборки, которые пройдут тесты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400" y="245375"/>
            <a:ext cx="3020702" cy="287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2665350"/>
            <a:ext cx="42862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50" y="1241925"/>
            <a:ext cx="4470049" cy="33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574" y="2302250"/>
            <a:ext cx="3955200" cy="228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5">
            <a:alphaModFix/>
          </a:blip>
          <a:srcRect b="47482" l="46227" r="43604" t="46924"/>
          <a:stretch/>
        </p:blipFill>
        <p:spPr>
          <a:xfrm>
            <a:off x="5605000" y="1235748"/>
            <a:ext cx="2547298" cy="7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регрессия. Логлосс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27397" l="0" r="0" t="20007"/>
          <a:stretch/>
        </p:blipFill>
        <p:spPr>
          <a:xfrm>
            <a:off x="67700" y="1097250"/>
            <a:ext cx="8225799" cy="11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 b="0" l="24317" r="7757" t="10329"/>
          <a:stretch/>
        </p:blipFill>
        <p:spPr>
          <a:xfrm>
            <a:off x="5937150" y="2353800"/>
            <a:ext cx="2895750" cy="254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299200" y="2855250"/>
            <a:ext cx="1113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Выведем!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регрессия. Регуляризация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00" y="1152475"/>
            <a:ext cx="3427325" cy="5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681824"/>
            <a:ext cx="2641249" cy="18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3250" y="1681825"/>
            <a:ext cx="2730475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219" y="1152474"/>
            <a:ext cx="2641280" cy="18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7220" y="3012320"/>
            <a:ext cx="2730522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775" y="3875850"/>
            <a:ext cx="25717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00" y="1630675"/>
            <a:ext cx="19050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900" y="957525"/>
            <a:ext cx="5597849" cy="38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Наивный Байесовский классификатор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5700"/>
            <a:ext cx="3105300" cy="17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59761" l="53062" r="37208" t="34645"/>
          <a:stretch/>
        </p:blipFill>
        <p:spPr>
          <a:xfrm>
            <a:off x="5130150" y="1095700"/>
            <a:ext cx="3670574" cy="11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275" y="2173775"/>
            <a:ext cx="1971453" cy="289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883250" y="744575"/>
            <a:ext cx="7148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>
                <a:solidFill>
                  <a:srgbClr val="FF0000"/>
                </a:solidFill>
              </a:rPr>
              <a:t>Отметься на портале!</a:t>
            </a:r>
            <a:endParaRPr sz="5200">
              <a:solidFill>
                <a:srgbClr val="FF0000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0" y="2205075"/>
            <a:ext cx="19050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00" y="1206075"/>
            <a:ext cx="3540900" cy="35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R"/>
            </a:pPr>
            <a:r>
              <a:rPr lang="ru" sz="1800">
                <a:solidFill>
                  <a:srgbClr val="595959"/>
                </a:solidFill>
              </a:rPr>
              <a:t>Как сделать многоклассовую классификацию тем же алгоритмом?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R"/>
            </a:pPr>
            <a:r>
              <a:rPr lang="ru" sz="1800">
                <a:solidFill>
                  <a:srgbClr val="595959"/>
                </a:solidFill>
              </a:rPr>
              <a:t>Как объяснить компьютеру смысл текста?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R"/>
            </a:pPr>
            <a:r>
              <a:rPr lang="ru" sz="1800">
                <a:solidFill>
                  <a:srgbClr val="595959"/>
                </a:solidFill>
              </a:rPr>
              <a:t>Как можно классифицировать тексты?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R"/>
            </a:pPr>
            <a:r>
              <a:rPr lang="ru" sz="1800">
                <a:solidFill>
                  <a:srgbClr val="595959"/>
                </a:solidFill>
              </a:rPr>
              <a:t>Как закодировать классы?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R"/>
            </a:pPr>
            <a:r>
              <a:rPr lang="ru" sz="1800">
                <a:solidFill>
                  <a:srgbClr val="595959"/>
                </a:solidFill>
              </a:rPr>
              <a:t>Какие вы видите проблемы?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 b="9271" l="15031" r="18488" t="32565"/>
          <a:stretch/>
        </p:blipFill>
        <p:spPr>
          <a:xfrm>
            <a:off x="4544925" y="2458825"/>
            <a:ext cx="4287374" cy="21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текстов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27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Классификация. Многоклассовая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50" y="1079500"/>
            <a:ext cx="74295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текстов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5205" l="10685" r="14486" t="19786"/>
          <a:stretch/>
        </p:blipFill>
        <p:spPr>
          <a:xfrm>
            <a:off x="688950" y="889700"/>
            <a:ext cx="7266451" cy="409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текстов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meetup002.jpeg"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25" y="798525"/>
            <a:ext cx="7557974" cy="4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текстов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6116" l="10527" r="14493" t="19111"/>
          <a:stretch/>
        </p:blipFill>
        <p:spPr>
          <a:xfrm>
            <a:off x="863875" y="789125"/>
            <a:ext cx="7534579" cy="42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текстов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5205" l="10529" r="14417" t="19786"/>
          <a:stretch/>
        </p:blipFill>
        <p:spPr>
          <a:xfrm>
            <a:off x="921300" y="789125"/>
            <a:ext cx="7697304" cy="43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Чему мы научились?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R"/>
            </a:pPr>
            <a:r>
              <a:rPr lang="ru" sz="1800">
                <a:solidFill>
                  <a:srgbClr val="595959"/>
                </a:solidFill>
              </a:rPr>
              <a:t>Привести все слова к стандартной форме в каждом тексте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R"/>
            </a:pPr>
            <a:r>
              <a:rPr lang="ru" sz="1800">
                <a:solidFill>
                  <a:srgbClr val="595959"/>
                </a:solidFill>
              </a:rPr>
              <a:t>Удалить частотные слова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R"/>
            </a:pPr>
            <a:r>
              <a:rPr lang="ru" sz="1800">
                <a:solidFill>
                  <a:srgbClr val="595959"/>
                </a:solidFill>
              </a:rPr>
              <a:t>Закодировать каждый текст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R"/>
            </a:pPr>
            <a:r>
              <a:rPr lang="ru" sz="1800">
                <a:solidFill>
                  <a:srgbClr val="595959"/>
                </a:solidFill>
              </a:rPr>
              <a:t>PROFIT компьютер понимает числа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800" y="1668100"/>
            <a:ext cx="2855000" cy="29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Источники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Логистическая регрессия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4"/>
              </a:rPr>
              <a:t>Ворд2век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5"/>
              </a:rPr>
              <a:t>О процессинге текстов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6"/>
              </a:rPr>
              <a:t>Еще про классификацию текстов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7"/>
              </a:rPr>
              <a:t>Суффиксное дерево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Appendix. КМП-алгоритм</a:t>
            </a:r>
            <a:endParaRPr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 b="0" l="0" r="0" t="18890"/>
          <a:stretch/>
        </p:blipFill>
        <p:spPr>
          <a:xfrm>
            <a:off x="618525" y="1188023"/>
            <a:ext cx="6076950" cy="37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Префиксное дерево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Суффиксное дерево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Алгоритм КМП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Классификация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Метрики классификации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Логистическая регрессия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Векторное представление текстов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311700" y="238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План занятия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Подготовимся к лекции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Переходим в директорию вашего форка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Открываем в ней терминал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git checkout master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git pull upstream master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ru" sz="1800">
                <a:solidFill>
                  <a:srgbClr val="595959"/>
                </a:solidFill>
              </a:rPr>
              <a:t>git push -u origin master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данных. Строки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963300" y="1650475"/>
            <a:ext cx="17604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Все - объект!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0" y="2226113"/>
            <a:ext cx="1760400" cy="133248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0" y="1100250"/>
            <a:ext cx="7115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Строка представляет собой последовательность символов. Мы можем использовать одинарные или двойные кавычки для создания строки.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001650" y="609525"/>
            <a:ext cx="1760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Неизменяемые !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50" y="1809001"/>
            <a:ext cx="40290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50" y="3149325"/>
            <a:ext cx="5029515" cy="13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на строках: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Найти наибольшую общую подстроку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Проверить вхождение строки в строку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Саджесты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0000"/>
                </a:solidFill>
              </a:rPr>
              <a:t>Давайте подумаем, какая функциональность может быть связана со строками?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Префиксное дерево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11" y="1199975"/>
            <a:ext cx="364858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650" y="514163"/>
            <a:ext cx="35052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5850" y="1220300"/>
            <a:ext cx="24574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2550" y="2932167"/>
            <a:ext cx="3648600" cy="203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735850" y="2335175"/>
            <a:ext cx="2940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Зачем? - </a:t>
            </a:r>
            <a:r>
              <a:rPr lang="ru">
                <a:solidFill>
                  <a:srgbClr val="FF0000"/>
                </a:solidFill>
              </a:rPr>
              <a:t>Поисковые саджесты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Префиксное дерево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25" y="1017725"/>
            <a:ext cx="67056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Суффиксное дерево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11543"/>
          <a:stretch/>
        </p:blipFill>
        <p:spPr>
          <a:xfrm>
            <a:off x="311700" y="1017724"/>
            <a:ext cx="6076950" cy="403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6148325" y="2130875"/>
            <a:ext cx="2940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Зачем? - </a:t>
            </a:r>
            <a:r>
              <a:rPr lang="ru">
                <a:solidFill>
                  <a:srgbClr val="FF0000"/>
                </a:solidFill>
              </a:rPr>
              <a:t>Поиск вхождения подстроки в строку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